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94" r:id="rId4"/>
  </p:sldMasterIdLst>
  <p:notesMasterIdLst>
    <p:notesMasterId r:id="rId33"/>
  </p:notesMasterIdLst>
  <p:handoutMasterIdLst>
    <p:handoutMasterId r:id="rId34"/>
  </p:handoutMasterIdLst>
  <p:sldIdLst>
    <p:sldId id="593" r:id="rId5"/>
    <p:sldId id="595" r:id="rId6"/>
    <p:sldId id="601" r:id="rId7"/>
    <p:sldId id="621" r:id="rId8"/>
    <p:sldId id="633" r:id="rId9"/>
    <p:sldId id="602" r:id="rId10"/>
    <p:sldId id="603" r:id="rId11"/>
    <p:sldId id="604" r:id="rId12"/>
    <p:sldId id="605" r:id="rId13"/>
    <p:sldId id="606" r:id="rId14"/>
    <p:sldId id="630" r:id="rId15"/>
    <p:sldId id="607" r:id="rId16"/>
    <p:sldId id="609" r:id="rId17"/>
    <p:sldId id="610" r:id="rId18"/>
    <p:sldId id="611" r:id="rId19"/>
    <p:sldId id="612" r:id="rId20"/>
    <p:sldId id="613" r:id="rId21"/>
    <p:sldId id="614" r:id="rId22"/>
    <p:sldId id="616" r:id="rId23"/>
    <p:sldId id="617" r:id="rId24"/>
    <p:sldId id="631" r:id="rId25"/>
    <p:sldId id="632" r:id="rId26"/>
    <p:sldId id="618" r:id="rId27"/>
    <p:sldId id="619" r:id="rId28"/>
    <p:sldId id="591" r:id="rId29"/>
    <p:sldId id="634" r:id="rId30"/>
    <p:sldId id="514" r:id="rId31"/>
    <p:sldId id="597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BF40F0B-4F43-4FAC-A44B-30B01452C980}">
          <p14:sldIdLst>
            <p14:sldId id="593"/>
            <p14:sldId id="595"/>
            <p14:sldId id="601"/>
          </p14:sldIdLst>
        </p14:section>
        <p14:section name="Regular Expressions" id="{C26D8618-AB4A-4067-AF04-093F256AA5F8}">
          <p14:sldIdLst>
            <p14:sldId id="621"/>
            <p14:sldId id="633"/>
            <p14:sldId id="602"/>
            <p14:sldId id="603"/>
            <p14:sldId id="604"/>
            <p14:sldId id="605"/>
            <p14:sldId id="606"/>
            <p14:sldId id="630"/>
            <p14:sldId id="607"/>
          </p14:sldIdLst>
        </p14:section>
        <p14:section name="Backreference Constructs" id="{92EB2F62-5D24-4E9B-89CF-2FD38F155B65}">
          <p14:sldIdLst>
            <p14:sldId id="609"/>
            <p14:sldId id="610"/>
            <p14:sldId id="611"/>
          </p14:sldIdLst>
        </p14:section>
        <p14:section name="RegEx using built-in Regex classes" id="{302A92F4-F2B8-479D-A6E2-EC86D23CB92E}">
          <p14:sldIdLst>
            <p14:sldId id="612"/>
            <p14:sldId id="613"/>
            <p14:sldId id="614"/>
            <p14:sldId id="616"/>
            <p14:sldId id="617"/>
            <p14:sldId id="631"/>
            <p14:sldId id="632"/>
            <p14:sldId id="618"/>
            <p14:sldId id="619"/>
          </p14:sldIdLst>
        </p14:section>
        <p14:section name="Conclusion" id="{9286E23B-2FC3-40A0-8C1A-42589FB25A33}">
          <p14:sldIdLst>
            <p14:sldId id="591"/>
            <p14:sldId id="634"/>
            <p14:sldId id="514"/>
            <p14:sldId id="59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D2A010"/>
    <a:srgbClr val="FFFFFF"/>
    <a:srgbClr val="C6C0AA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6256" autoAdjust="0"/>
  </p:normalViewPr>
  <p:slideViewPr>
    <p:cSldViewPr>
      <p:cViewPr>
        <p:scale>
          <a:sx n="46" d="100"/>
          <a:sy n="46" d="100"/>
        </p:scale>
        <p:origin x="-102" y="-19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24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non-digit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995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70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You can try also:</a:t>
            </a:r>
            <a:r>
              <a:rPr lang="en-GB" baseline="0" dirty="0"/>
              <a:t> </a:t>
            </a:r>
            <a:r>
              <a:rPr lang="en-US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@"&lt;a.*href=((?:.|\n)*?(?=&gt;))&gt;((?:.|\n)*?(?=&lt;))&lt;\/a&gt;"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97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72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853687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366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019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457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67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1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239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07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5.jpe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regexr.com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regex101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2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29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32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7.png"/><Relationship Id="rId14" Type="http://schemas.openxmlformats.org/officeDocument/2006/relationships/hyperlink" Target="http://www.infragistics.com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 Expressions (</a:t>
            </a:r>
            <a:r>
              <a:rPr lang="en-US" dirty="0" err="1"/>
              <a:t>RegEx</a:t>
            </a:r>
            <a:r>
              <a:rPr lang="en-US" dirty="0"/>
              <a:t>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Advanced Text Manipulation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34268"/>
            <a:ext cx="2438400" cy="2675987"/>
          </a:xfrm>
          <a:prstGeom prst="rect">
            <a:avLst/>
          </a:prstGeom>
        </p:spPr>
      </p:pic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8" descr="Ball-of-thick-string-007.jpg (460×276)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093" y="3505200"/>
            <a:ext cx="3689697" cy="1905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2.jpeg"/>
          <p:cNvPicPr>
            <a:picLocks/>
          </p:cNvPicPr>
          <p:nvPr/>
        </p:nvPicPr>
        <p:blipFill>
          <a:blip r:embed="rId10" cstate="print">
            <a:extLst/>
          </a:blip>
          <a:srcRect l="2237" r="2237"/>
          <a:stretch>
            <a:fillRect/>
          </a:stretch>
        </p:blipFill>
        <p:spPr>
          <a:xfrm>
            <a:off x="8532811" y="4572000"/>
            <a:ext cx="3200401" cy="18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start at the beginning of the string or line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occur at the end of the string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noProof="1">
                <a:latin typeface="+mj-lt"/>
                <a:cs typeface="Consolas" panose="020B0609020204030204" pitchFamily="49" charset="0"/>
              </a:rPr>
              <a:t>Example – username validation pattern: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2">
              <a:spcBef>
                <a:spcPts val="1500"/>
              </a:spcBef>
            </a:pPr>
            <a:r>
              <a:rPr lang="en-US" noProof="1">
                <a:latin typeface="+mj-lt"/>
                <a:cs typeface="Consolas" panose="020B0609020204030204" pitchFamily="49" charset="0"/>
              </a:rPr>
              <a:t>Note: Test one by one,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asserts string end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618412" y="2590800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^\w{6,12}$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2" y="3243801"/>
            <a:ext cx="102870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johnny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!lleg@l_ch@rs</a:t>
            </a:r>
          </a:p>
        </p:txBody>
      </p:sp>
      <p:pic>
        <p:nvPicPr>
          <p:cNvPr id="1026" name="Picture 2" descr="http://to-hatch.co.uk/wp-content/uploads/2011/09/shutterstock_80294515-578x38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016" y="3252540"/>
            <a:ext cx="2755954" cy="182141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989010" y="3358071"/>
            <a:ext cx="1524001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989010" y="4082236"/>
            <a:ext cx="1066802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528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Match full name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sequence of words</a:t>
            </a:r>
          </a:p>
          <a:p>
            <a:pPr lvl="1"/>
            <a:r>
              <a:rPr lang="en-US" dirty="0"/>
              <a:t>Find those who are full names</a:t>
            </a:r>
          </a:p>
          <a:p>
            <a:pPr lvl="1"/>
            <a:r>
              <a:rPr lang="en-US" dirty="0"/>
              <a:t>You can use </a:t>
            </a:r>
            <a:r>
              <a:rPr lang="en-US" dirty="0" err="1">
                <a:hlinkClick r:id="rId3"/>
              </a:rPr>
              <a:t>RegXr</a:t>
            </a:r>
            <a:r>
              <a:rPr lang="en-US" dirty="0"/>
              <a:t> or </a:t>
            </a:r>
            <a:r>
              <a:rPr lang="en-US" dirty="0">
                <a:hlinkClick r:id="rId4"/>
              </a:rPr>
              <a:t>Regex101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2" y="4084172"/>
            <a:ext cx="8792802" cy="1781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1722927"/>
            <a:ext cx="1295581" cy="419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2667000"/>
            <a:ext cx="2898801" cy="71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captures the matched subexpression and assigns it a number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(?:subexpression)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sz="3200" noProof="1">
                <a:cs typeface="Consolas" panose="020B0609020204030204" pitchFamily="49" charset="0"/>
              </a:rPr>
              <a:t>–</a:t>
            </a:r>
            <a:r>
              <a:rPr lang="en-US" noProof="1">
                <a:cs typeface="Consolas" panose="020B0609020204030204" pitchFamily="49" charset="0"/>
              </a:rPr>
              <a:t> Defines a non-capturing group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Constructs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1" y="2438400"/>
            <a:ext cx="34929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\d{2}-(\w{3})-\d{4}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32412" y="2469177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84641" y="240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17143" y="2547143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5942012" y="2469177"/>
            <a:ext cx="470854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36612" y="3972115"/>
            <a:ext cx="4191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^(?:Hi|hello),\s*(\w+)$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042638" y="3972115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Peter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30325" y="394466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3" name="Rounded Rectangle 8"/>
          <p:cNvSpPr/>
          <p:nvPr/>
        </p:nvSpPr>
        <p:spPr>
          <a:xfrm>
            <a:off x="6780213" y="4089646"/>
            <a:ext cx="914400" cy="246599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252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81970"/>
            <a:ext cx="8938472" cy="902660"/>
          </a:xfrm>
        </p:spPr>
        <p:txBody>
          <a:bodyPr/>
          <a:lstStyle/>
          <a:p>
            <a:r>
              <a:rPr lang="en-US" noProof="1"/>
              <a:t>Backreference</a:t>
            </a:r>
            <a:r>
              <a:rPr lang="en-US" dirty="0"/>
              <a:t> Constructs</a:t>
            </a:r>
          </a:p>
        </p:txBody>
      </p:sp>
      <p:pic>
        <p:nvPicPr>
          <p:cNvPr id="10242" name="Picture 2" descr="http://i.stack.imgur.com/QCG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06" y="1633008"/>
            <a:ext cx="6389284" cy="309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359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\number</a:t>
            </a:r>
            <a:r>
              <a:rPr lang="en-US" noProof="1">
                <a:cs typeface="Consolas" panose="020B0609020204030204" pitchFamily="49" charset="0"/>
              </a:rPr>
              <a:t> – matches the value of a numbered subexpression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\k&lt;name&gt;</a:t>
            </a:r>
            <a:r>
              <a:rPr lang="en-US" noProof="1">
                <a:cs typeface="Consolas" panose="020B0609020204030204" pitchFamily="49" charset="0"/>
              </a:rPr>
              <a:t> – matches the value of a named expression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Backreference Constructs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06816" y="1980659"/>
            <a:ext cx="4800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)\d{2}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\1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170612" y="1766458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16095" y="1957229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806815" y="4900064"/>
            <a:ext cx="612579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\d{2}(?&lt;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&gt;-|\/)\d{2}\k&lt;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&gt;\d{4}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7715729" y="4755033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161212" y="490006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193135" y="1857532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ounded Rectangle 15"/>
          <p:cNvSpPr/>
          <p:nvPr/>
        </p:nvSpPr>
        <p:spPr>
          <a:xfrm>
            <a:off x="6191581" y="2211491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ounded Rectangle 16"/>
          <p:cNvSpPr/>
          <p:nvPr/>
        </p:nvSpPr>
        <p:spPr>
          <a:xfrm>
            <a:off x="7717283" y="4861469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7715729" y="5215428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253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Playing with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87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Built-In Regex Classes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23" y="1524000"/>
            <a:ext cx="7839850" cy="3160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996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Python </a:t>
            </a:r>
            <a:r>
              <a:rPr lang="en-US" noProof="1"/>
              <a:t>supports a built-in regular expression </a:t>
            </a:r>
            <a:r>
              <a:rPr lang="en-US" noProof="1" smtClean="0"/>
              <a:t>library -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re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750403"/>
            <a:ext cx="10439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pattern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"A\w+"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re.compile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(pattern)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2" y="3969603"/>
            <a:ext cx="10439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r"A\w+"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6612" y="1905000"/>
            <a:ext cx="10439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import re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778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>
                <a:latin typeface="+mj-lt"/>
                <a:cs typeface="Consolas" panose="020B0609020204030204" pitchFamily="49" charset="0"/>
              </a:rPr>
              <a:t>determines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whether the text matches the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pattern: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String By Pattern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38400"/>
            <a:ext cx="104394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text 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= "Today is 2015-05-11</a:t>
            </a: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"</a:t>
            </a: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pattern 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= </a:t>
            </a: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r"\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d{4}-\d{2}-\d{2</a:t>
            </a: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}"</a:t>
            </a: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re.compile(pattern)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containsValidDate 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= </a:t>
            </a: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(re.</a:t>
            </a:r>
            <a:r>
              <a:rPr lang="en-US" sz="2600" b="1" kern="12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findall</a:t>
            </a: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(text) != [])</a:t>
            </a: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print(containsValidDate) # 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4213178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Re.findall(pattern, text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>
                <a:cs typeface="Consolas" panose="020B0609020204030204" pitchFamily="49" charset="0"/>
              </a:rPr>
              <a:t>returns a collection of matching strings that correspond to the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Matches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2261901"/>
            <a:ext cx="104394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text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= "Nakov: 123, Branson: 456</a:t>
            </a: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"</a:t>
            </a: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regex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= </a:t>
            </a: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r"([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A-Z][a-z]+): (\d</a:t>
            </a: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+)"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matches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= </a:t>
            </a: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re.</a:t>
            </a:r>
            <a:r>
              <a:rPr lang="en-US" sz="2000" b="1" kern="12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findall</a:t>
            </a: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(regex, text)</a:t>
            </a: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print("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Found </a:t>
            </a: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{} matches".format(len(matches)))</a:t>
            </a: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or match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in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("Name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:",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match[0])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#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Found 2 matches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Name: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#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Name: Branson</a:t>
            </a:r>
          </a:p>
        </p:txBody>
      </p:sp>
    </p:spTree>
    <p:extLst>
      <p:ext uri="{BB962C8B-B14F-4D97-AF65-F5344CB8AC3E}">
        <p14:creationId xmlns:p14="http://schemas.microsoft.com/office/powerpoint/2010/main" val="4044801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Regular Expressions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What are Regular Expressions?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Characters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Operators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Constructs</a:t>
            </a:r>
            <a:endParaRPr lang="bg-BG" dirty="0"/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Regular Expressions in C#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2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re.r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eplace(pattern, replacement, text)</a:t>
            </a:r>
            <a:r>
              <a:rPr lang="en-US" sz="3000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– </a:t>
            </a:r>
            <a:r>
              <a:rPr lang="en-US" sz="3000" noProof="1">
                <a:cs typeface="Consolas" panose="020B0609020204030204" pitchFamily="49" charset="0"/>
              </a:rPr>
              <a:t>replaces all strings that match the pattern with the provided replacement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With Regex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181" y="2261901"/>
            <a:ext cx="10693285" cy="29238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"Nakov: 123, Branson: 456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r"\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d{3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replacement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"999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re.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(pattern, replacement, text)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print(result)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Nakov: 999, Branson: 999</a:t>
            </a:r>
          </a:p>
        </p:txBody>
      </p:sp>
    </p:spTree>
    <p:extLst>
      <p:ext uri="{BB962C8B-B14F-4D97-AF65-F5344CB8AC3E}">
        <p14:creationId xmlns:p14="http://schemas.microsoft.com/office/powerpoint/2010/main" val="863384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Replace &lt;a&gt; tag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html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Replace all &lt;a&gt; tags in it with [URL].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https://judge.softuni.bg/Contests/Practice/Index/320#7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221566" y="2859066"/>
            <a:ext cx="7634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dirty="0"/>
              <a:t>&lt;ul&gt; &lt;li&gt; &lt;a href=</a:t>
            </a:r>
            <a:r>
              <a:rPr lang="bg-BG" b="1" dirty="0"/>
              <a:t>"http://softuni.bg"</a:t>
            </a:r>
            <a:r>
              <a:rPr lang="bg-BG" dirty="0"/>
              <a:t>&gt;SoftUni&lt;/a&gt;</a:t>
            </a:r>
          </a:p>
          <a:p>
            <a:r>
              <a:rPr lang="bg-BG" dirty="0"/>
              <a:t> &lt;/li&gt; &lt;/ul&gt;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5400000">
            <a:off x="4812363" y="4121079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217612" y="4903229"/>
            <a:ext cx="7634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dirty="0"/>
              <a:t>&lt;ul&gt; &lt;li&gt; </a:t>
            </a:r>
            <a:r>
              <a:rPr lang="bg-BG" b="1" dirty="0"/>
              <a:t>[URL </a:t>
            </a:r>
            <a:r>
              <a:rPr lang="bg-BG" dirty="0" err="1"/>
              <a:t>href</a:t>
            </a:r>
            <a:r>
              <a:rPr lang="bg-BG" dirty="0"/>
              <a:t>=</a:t>
            </a:r>
            <a:r>
              <a:rPr lang="bg-BG" b="1" dirty="0"/>
              <a:t>"http://softuni.bg"</a:t>
            </a:r>
            <a:r>
              <a:rPr lang="en-US" b="1" dirty="0"/>
              <a:t>]</a:t>
            </a:r>
            <a:r>
              <a:rPr lang="bg-BG" dirty="0"/>
              <a:t>SoftUni</a:t>
            </a:r>
            <a:r>
              <a:rPr lang="bg-BG" b="1" dirty="0"/>
              <a:t>[/URL]</a:t>
            </a:r>
          </a:p>
          <a:p>
            <a:r>
              <a:rPr lang="bg-BG" dirty="0"/>
              <a:t> &lt;/li&gt;&lt;/ul&gt;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612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Replace &lt;a&gt; tag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066800"/>
            <a:ext cx="11353800" cy="35925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 </a:t>
            </a:r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input()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while </a:t>
            </a:r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!= "</a:t>
            </a:r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end":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sv-SE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sv-SE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sv-SE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pattern = </a:t>
            </a:r>
            <a:r>
              <a:rPr lang="sv-SE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r"&lt;</a:t>
            </a:r>
            <a:r>
              <a:rPr lang="sv-SE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a.*?href.*?=(.*)&gt;(.*?)&lt;\/a</a:t>
            </a:r>
            <a:r>
              <a:rPr lang="sv-SE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&gt;"</a:t>
            </a:r>
            <a:endParaRPr lang="sv-SE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replace 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 </a:t>
            </a:r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"[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URL href=$1]$2[/URL</a:t>
            </a:r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]"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replaced 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 </a:t>
            </a:r>
            <a:r>
              <a:rPr lang="en-US" sz="28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re.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replace</a:t>
            </a:r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(pattern, replace, text)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</a:t>
            </a:r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print(replaced)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text = </a:t>
            </a:r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input()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306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pattern.s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plit(text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noProof="1">
                <a:latin typeface="+mj-lt"/>
              </a:rPr>
              <a:t> – splits the text by the pattern</a:t>
            </a:r>
          </a:p>
          <a:p>
            <a:pPr lvl="1"/>
            <a:r>
              <a:rPr lang="en-US" noProof="1">
                <a:latin typeface="+mj-lt"/>
              </a:rPr>
              <a:t>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 of string</a:t>
            </a:r>
            <a:endParaRPr lang="en-US" noProof="1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With Regex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903" y="2667000"/>
            <a:ext cx="1069328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text 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= "1   2 3      4</a:t>
            </a: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"</a:t>
            </a:r>
            <a:endParaRPr lang="en-US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pattern 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= </a:t>
            </a: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r"\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</a:t>
            </a: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+"</a:t>
            </a:r>
            <a:endParaRPr lang="en-US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results 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= </a:t>
            </a: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pattern.split(text)</a:t>
            </a:r>
            <a:endParaRPr lang="en-US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print(", ".Join(results)) # 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1, 2, 3, 4</a:t>
            </a:r>
          </a:p>
        </p:txBody>
      </p:sp>
    </p:spTree>
    <p:extLst>
      <p:ext uri="{BB962C8B-B14F-4D97-AF65-F5344CB8AC3E}">
        <p14:creationId xmlns:p14="http://schemas.microsoft.com/office/powerpoint/2010/main" val="545100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Built-in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8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Strings are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/>
              <a:t> sequences of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characters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/>
              <a:t>Changes to the string create a new object, 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noProof="1"/>
              <a:t>instead of modifying the old 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StringBuilder</a:t>
            </a:r>
            <a:r>
              <a:rPr lang="en-US" noProof="1"/>
              <a:t> offers good performance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Regular expressions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describe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dirty="0"/>
              <a:t> for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/>
              <a:t>searching through text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Define special characters, operators and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200" dirty="0"/>
              <a:t>constructs for building complex patterns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426312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 Expressions (</a:t>
            </a:r>
            <a:r>
              <a:rPr lang="en-US" dirty="0" err="1"/>
              <a:t>RegEx</a:t>
            </a:r>
            <a:r>
              <a:rPr lang="en-US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602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46412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902070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323662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2663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831913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tech-softuni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0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Groups, Quantifiers, Anchors</a:t>
            </a:r>
          </a:p>
        </p:txBody>
      </p:sp>
      <p:pic>
        <p:nvPicPr>
          <p:cNvPr id="14" name="image2.jpeg"/>
          <p:cNvPicPr>
            <a:picLocks noGrp="1"/>
          </p:cNvPicPr>
          <p:nvPr>
            <p:ph type="pic" sz="quarter" idx="4294967295"/>
          </p:nvPr>
        </p:nvPicPr>
        <p:blipFill>
          <a:blip r:embed="rId3" cstate="print">
            <a:extLst/>
          </a:blip>
          <a:srcRect l="2237" r="2237"/>
          <a:stretch>
            <a:fillRect/>
          </a:stretch>
        </p:blipFill>
        <p:spPr>
          <a:xfrm>
            <a:off x="3351212" y="1828800"/>
            <a:ext cx="5027612" cy="2667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3804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a search pattern</a:t>
            </a:r>
          </a:p>
          <a:p>
            <a:r>
              <a:rPr lang="en-US" dirty="0"/>
              <a:t>Can be used to extract data from text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 Expressions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08112" y="2667000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l-PL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</a:t>
            </a:r>
            <a:r>
              <a:rPr lang="pl-PL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l-PL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</a:t>
            </a:r>
            <a:r>
              <a:rPr lang="pl-PL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</a:t>
            </a:r>
            <a:r>
              <a:rPr lang="pl-PL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pl-PL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\.</a:t>
            </a:r>
            <a:r>
              <a:rPr lang="pl-PL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08112" y="4319132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vanov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–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ivan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gmail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406524" y="5029200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etar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otov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–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petar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06524" y="5739268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noProof="1">
                <a:latin typeface="Consolas" panose="020B0609020204030204" pitchFamily="49" charset="0"/>
              </a:rPr>
              <a:t>Contact: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lex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eorgiev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–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alex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</a:t>
            </a:r>
            <a:r>
              <a:rPr lang="en-US" sz="3200" noProof="1">
                <a:latin typeface="Consolas" panose="020B0609020204030204" pitchFamily="49" charset="0"/>
              </a:rPr>
              <a:t>...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2024" y="3432602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matches</a:t>
            </a:r>
          </a:p>
        </p:txBody>
      </p:sp>
    </p:spTree>
    <p:extLst>
      <p:ext uri="{BB962C8B-B14F-4D97-AF65-F5344CB8AC3E}">
        <p14:creationId xmlns:p14="http://schemas.microsoft.com/office/powerpoint/2010/main" val="1835024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[nvj]</a:t>
            </a:r>
            <a:r>
              <a:rPr lang="en-US" noProof="1"/>
              <a:t> matches any character that is either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noProof="1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[^abc]</a:t>
            </a:r>
            <a:r>
              <a:rPr lang="en-US" noProof="1"/>
              <a:t> – matches any character that is not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noProof="1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</a:t>
            </a:r>
            <a:r>
              <a:rPr lang="en-US" noProof="1"/>
              <a:t>- </a:t>
            </a:r>
            <a:r>
              <a:rPr lang="en-US" sz="3000" noProof="1"/>
              <a:t>Character range: </a:t>
            </a:r>
            <a:r>
              <a:rPr lang="bg-BG" sz="3000" noProof="1"/>
              <a:t>М</a:t>
            </a:r>
            <a:r>
              <a:rPr lang="en-US" noProof="1"/>
              <a:t>atches any digit frm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916789"/>
            <a:ext cx="10287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node.js v0.12.2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3200400"/>
            <a:ext cx="102870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464820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7892" y="201168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ounded Rectangle 11"/>
          <p:cNvSpPr/>
          <p:nvPr/>
        </p:nvSpPr>
        <p:spPr>
          <a:xfrm>
            <a:off x="1746971" y="201930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ounded Rectangle 12"/>
          <p:cNvSpPr/>
          <p:nvPr/>
        </p:nvSpPr>
        <p:spPr>
          <a:xfrm>
            <a:off x="2267554" y="201168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ounded Rectangle 13"/>
          <p:cNvSpPr/>
          <p:nvPr/>
        </p:nvSpPr>
        <p:spPr>
          <a:xfrm>
            <a:off x="1293812" y="3290416"/>
            <a:ext cx="1524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ounded Rectangle 14"/>
          <p:cNvSpPr/>
          <p:nvPr/>
        </p:nvSpPr>
        <p:spPr>
          <a:xfrm>
            <a:off x="1607207" y="3290416"/>
            <a:ext cx="13976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ounded Rectangle 15"/>
          <p:cNvSpPr/>
          <p:nvPr/>
        </p:nvSpPr>
        <p:spPr>
          <a:xfrm>
            <a:off x="1952646" y="3290416"/>
            <a:ext cx="13976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ounded Rectangle 16"/>
          <p:cNvSpPr/>
          <p:nvPr/>
        </p:nvSpPr>
        <p:spPr>
          <a:xfrm>
            <a:off x="2256585" y="3284930"/>
            <a:ext cx="52469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936856" y="3284931"/>
            <a:ext cx="1524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Rounded Rectangle 18"/>
          <p:cNvSpPr/>
          <p:nvPr/>
        </p:nvSpPr>
        <p:spPr>
          <a:xfrm>
            <a:off x="2956589" y="3284931"/>
            <a:ext cx="52469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ounded Rectangle 19"/>
          <p:cNvSpPr/>
          <p:nvPr/>
        </p:nvSpPr>
        <p:spPr>
          <a:xfrm>
            <a:off x="1385280" y="4732731"/>
            <a:ext cx="75892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1" name="Rounded Rectangle 20"/>
          <p:cNvSpPr/>
          <p:nvPr/>
        </p:nvSpPr>
        <p:spPr>
          <a:xfrm>
            <a:off x="8468804" y="4739317"/>
            <a:ext cx="3810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282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non-decimal digit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 (</a:t>
            </a:r>
            <a:r>
              <a:rPr lang="bg-BG" dirty="0"/>
              <a:t>2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4644" y="1908661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 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 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23350" y="1993192"/>
            <a:ext cx="70251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Rounded Rectangle 30"/>
          <p:cNvSpPr/>
          <p:nvPr/>
        </p:nvSpPr>
        <p:spPr>
          <a:xfrm>
            <a:off x="1679955" y="2005587"/>
            <a:ext cx="51424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2" name="Rounded Rectangle 31"/>
          <p:cNvSpPr/>
          <p:nvPr/>
        </p:nvSpPr>
        <p:spPr>
          <a:xfrm>
            <a:off x="1525870" y="3331143"/>
            <a:ext cx="154086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Rounded Rectangle 32"/>
          <p:cNvSpPr/>
          <p:nvPr/>
        </p:nvSpPr>
        <p:spPr>
          <a:xfrm>
            <a:off x="2225507" y="3331142"/>
            <a:ext cx="135430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23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56212" y="179896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256212" y="4807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974727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\+\d*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6612" y="3499352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\+\d+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256212" y="3283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612" y="4832304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\+\d?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56651" y="195603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87824" y="346611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87824" y="483230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355172" y="1886335"/>
            <a:ext cx="218704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5332411" y="2236937"/>
            <a:ext cx="188433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5332411" y="3406700"/>
            <a:ext cx="218704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ounded Rectangle 26"/>
          <p:cNvSpPr/>
          <p:nvPr/>
        </p:nvSpPr>
        <p:spPr>
          <a:xfrm>
            <a:off x="5347912" y="4916835"/>
            <a:ext cx="3655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ounded Rectangle 27"/>
          <p:cNvSpPr/>
          <p:nvPr/>
        </p:nvSpPr>
        <p:spPr>
          <a:xfrm>
            <a:off x="5347912" y="5238541"/>
            <a:ext cx="188433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2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Escapes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you will need to look for special characters like new lines or tabulations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3352800"/>
            <a:ext cx="103632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	Peter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Phone: +359882042353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608012" y="2492610"/>
            <a:ext cx="2802504" cy="609600"/>
          </a:xfrm>
          <a:prstGeom prst="wedgeRoundRectCallout">
            <a:avLst>
              <a:gd name="adj1" fmla="val -6957"/>
              <a:gd name="adj2" fmla="val 1177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This is a “tab”</a:t>
            </a: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3828114" y="2362200"/>
            <a:ext cx="2875897" cy="740010"/>
          </a:xfrm>
          <a:prstGeom prst="wedgeRoundRectCallout">
            <a:avLst>
              <a:gd name="adj1" fmla="val -79049"/>
              <a:gd name="adj2" fmla="val 1145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Then we have a new line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84212" y="5562600"/>
            <a:ext cx="4648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Name:\t\w+\nPhone:\s*\+\d+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17458" y="3409406"/>
            <a:ext cx="2187040" cy="358892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717458" y="3778567"/>
            <a:ext cx="3471954" cy="358892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1553685" y="3352797"/>
            <a:ext cx="470854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ounded Rectangle 26"/>
          <p:cNvSpPr/>
          <p:nvPr/>
        </p:nvSpPr>
        <p:spPr>
          <a:xfrm>
            <a:off x="1598612" y="5562600"/>
            <a:ext cx="381000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ounded Rectangle 27"/>
          <p:cNvSpPr/>
          <p:nvPr/>
        </p:nvSpPr>
        <p:spPr>
          <a:xfrm>
            <a:off x="2438784" y="5566954"/>
            <a:ext cx="381000" cy="461665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9" name="Rounded Rectangle 28"/>
          <p:cNvSpPr/>
          <p:nvPr/>
        </p:nvSpPr>
        <p:spPr>
          <a:xfrm>
            <a:off x="2772885" y="3352797"/>
            <a:ext cx="273527" cy="461665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88815" y="4419600"/>
            <a:ext cx="11958820" cy="83381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can use character escapes in our RegEx like that: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63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1321</Words>
  <Application>Microsoft Office PowerPoint</Application>
  <PresentationFormat>По избор</PresentationFormat>
  <Paragraphs>273</Paragraphs>
  <Slides>28</Slides>
  <Notes>10</Notes>
  <HiddenSlides>0</HiddenSlides>
  <MMClips>0</MMClip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Заглавия на слайдовете</vt:lpstr>
      </vt:variant>
      <vt:variant>
        <vt:i4>28</vt:i4>
      </vt:variant>
    </vt:vector>
  </HeadingPairs>
  <TitlesOfParts>
    <vt:vector size="31" baseType="lpstr">
      <vt:lpstr>SoftUni 16x9</vt:lpstr>
      <vt:lpstr>1_SoftUni 16x9</vt:lpstr>
      <vt:lpstr>4_SoftUni 16x9</vt:lpstr>
      <vt:lpstr>Regular Expressions (RegEx)</vt:lpstr>
      <vt:lpstr>Table of Contents</vt:lpstr>
      <vt:lpstr>Questions</vt:lpstr>
      <vt:lpstr>Regular Expressions</vt:lpstr>
      <vt:lpstr>Regular Expressions</vt:lpstr>
      <vt:lpstr>Character Classes</vt:lpstr>
      <vt:lpstr>Character Classes (2)</vt:lpstr>
      <vt:lpstr>Quantifiers</vt:lpstr>
      <vt:lpstr>Character Escapes</vt:lpstr>
      <vt:lpstr>Anchors</vt:lpstr>
      <vt:lpstr>Problem: Match full name</vt:lpstr>
      <vt:lpstr>Grouping Constructs</vt:lpstr>
      <vt:lpstr>Backreference Constructs</vt:lpstr>
      <vt:lpstr>Backreference Constructs</vt:lpstr>
      <vt:lpstr>Playing with RegEx</vt:lpstr>
      <vt:lpstr>Regular Expressions</vt:lpstr>
      <vt:lpstr>Regex</vt:lpstr>
      <vt:lpstr>Validating String By Pattern</vt:lpstr>
      <vt:lpstr>Checking for Matches</vt:lpstr>
      <vt:lpstr>Replacing With Regex</vt:lpstr>
      <vt:lpstr>Problem: Replace &lt;a&gt; tag</vt:lpstr>
      <vt:lpstr>Solution: Replace &lt;a&gt; tag</vt:lpstr>
      <vt:lpstr>Splitting With Regex</vt:lpstr>
      <vt:lpstr>Built-in RegEx</vt:lpstr>
      <vt:lpstr>Summary</vt:lpstr>
      <vt:lpstr>Regular Expressions (RegEx)</vt:lpstr>
      <vt:lpstr>License</vt:lpstr>
      <vt:lpstr>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Expressions (RegEx)</dc:title>
  <dc:subject>Programming Fundamentals  Course</dc:subject>
  <dc:creator/>
  <cp:keywords>C#, text,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2017-08-04T09:49:24Z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